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3"/>
  </p:notesMasterIdLst>
  <p:handoutMasterIdLst>
    <p:handoutMasterId r:id="rId4"/>
  </p:handoutMasterIdLst>
  <p:sldIdLst>
    <p:sldId id="257" r:id="rId2"/>
  </p:sldIdLst>
  <p:sldSz cx="36576000" cy="27432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Source Sans Pro" panose="020B0503030403020204" pitchFamily="34" charset="0"/>
      <p:regular r:id="rId9"/>
      <p:bold r:id="rId10"/>
      <p:italic r:id="rId11"/>
      <p:boldItalic r:id="rId1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62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62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62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62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62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62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62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62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625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8640" userDrawn="1">
          <p15:clr>
            <a:srgbClr val="A4A3A4"/>
          </p15:clr>
        </p15:guide>
        <p15:guide id="2" pos="2060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A1F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474" autoAdjust="0"/>
    <p:restoredTop sz="94375" autoAdjust="0"/>
  </p:normalViewPr>
  <p:slideViewPr>
    <p:cSldViewPr snapToGrid="0">
      <p:cViewPr varScale="1">
        <p:scale>
          <a:sx n="29" d="100"/>
          <a:sy n="29" d="100"/>
        </p:scale>
        <p:origin x="2482" y="14"/>
      </p:cViewPr>
      <p:guideLst>
        <p:guide orient="horz" pos="8640"/>
        <p:guide pos="2060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24" d="100"/>
          <a:sy n="124" d="100"/>
        </p:scale>
        <p:origin x="4072" y="8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presProps" Target="presProps.xml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theme" Target="theme/theme1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893CBBEC-1587-4002-8DD5-CC844EA5598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7BC68E7-7A81-4D4C-9529-634B9212247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4FC8D9B-0519-49D4-8C10-312B4C1ABA9D}" type="datetimeFigureOut">
              <a:rPr lang="en-US" smtClean="0"/>
              <a:t>3/7/2025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6F8CE31-D2D2-4027-B127-A5D6E0A7DCE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C379D5-5CF9-4188-8682-A422E6D178D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CB42CA-49C0-4326-99F2-56A1F78DE6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86099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19.png>
</file>

<file path=ppt/media/image20.png>
</file>

<file path=ppt/media/image21.png>
</file>

<file path=ppt/media/image22.tif>
</file>

<file path=ppt/media/image23.png>
</file>

<file path=ppt/media/image3.png>
</file>

<file path=ppt/media/image6.png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18426176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096184" rtl="0" eaLnBrk="1" latinLnBrk="0" hangingPunct="1">
      <a:defRPr sz="5416" kern="1200">
        <a:solidFill>
          <a:schemeClr val="tx1"/>
        </a:solidFill>
        <a:latin typeface="+mn-lt"/>
        <a:ea typeface="+mn-ea"/>
        <a:cs typeface="+mn-cs"/>
      </a:defRPr>
    </a:lvl1pPr>
    <a:lvl2pPr marL="2048092" algn="l" defTabSz="4096184" rtl="0" eaLnBrk="1" latinLnBrk="0" hangingPunct="1">
      <a:defRPr sz="5416" kern="1200">
        <a:solidFill>
          <a:schemeClr val="tx1"/>
        </a:solidFill>
        <a:latin typeface="+mn-lt"/>
        <a:ea typeface="+mn-ea"/>
        <a:cs typeface="+mn-cs"/>
      </a:defRPr>
    </a:lvl2pPr>
    <a:lvl3pPr marL="4096184" algn="l" defTabSz="4096184" rtl="0" eaLnBrk="1" latinLnBrk="0" hangingPunct="1">
      <a:defRPr sz="5416" kern="1200">
        <a:solidFill>
          <a:schemeClr val="tx1"/>
        </a:solidFill>
        <a:latin typeface="+mn-lt"/>
        <a:ea typeface="+mn-ea"/>
        <a:cs typeface="+mn-cs"/>
      </a:defRPr>
    </a:lvl3pPr>
    <a:lvl4pPr marL="6144278" algn="l" defTabSz="4096184" rtl="0" eaLnBrk="1" latinLnBrk="0" hangingPunct="1">
      <a:defRPr sz="5416" kern="1200">
        <a:solidFill>
          <a:schemeClr val="tx1"/>
        </a:solidFill>
        <a:latin typeface="+mn-lt"/>
        <a:ea typeface="+mn-ea"/>
        <a:cs typeface="+mn-cs"/>
      </a:defRPr>
    </a:lvl4pPr>
    <a:lvl5pPr marL="8192368" algn="l" defTabSz="4096184" rtl="0" eaLnBrk="1" latinLnBrk="0" hangingPunct="1">
      <a:defRPr sz="5416" kern="1200">
        <a:solidFill>
          <a:schemeClr val="tx1"/>
        </a:solidFill>
        <a:latin typeface="+mn-lt"/>
        <a:ea typeface="+mn-ea"/>
        <a:cs typeface="+mn-cs"/>
      </a:defRPr>
    </a:lvl5pPr>
    <a:lvl6pPr marL="10240460" algn="l" defTabSz="4096184" rtl="0" eaLnBrk="1" latinLnBrk="0" hangingPunct="1">
      <a:defRPr sz="5416" kern="1200">
        <a:solidFill>
          <a:schemeClr val="tx1"/>
        </a:solidFill>
        <a:latin typeface="+mn-lt"/>
        <a:ea typeface="+mn-ea"/>
        <a:cs typeface="+mn-cs"/>
      </a:defRPr>
    </a:lvl6pPr>
    <a:lvl7pPr marL="12288553" algn="l" defTabSz="4096184" rtl="0" eaLnBrk="1" latinLnBrk="0" hangingPunct="1">
      <a:defRPr sz="5416" kern="1200">
        <a:solidFill>
          <a:schemeClr val="tx1"/>
        </a:solidFill>
        <a:latin typeface="+mn-lt"/>
        <a:ea typeface="+mn-ea"/>
        <a:cs typeface="+mn-cs"/>
      </a:defRPr>
    </a:lvl7pPr>
    <a:lvl8pPr marL="14336645" algn="l" defTabSz="4096184" rtl="0" eaLnBrk="1" latinLnBrk="0" hangingPunct="1">
      <a:defRPr sz="5416" kern="1200">
        <a:solidFill>
          <a:schemeClr val="tx1"/>
        </a:solidFill>
        <a:latin typeface="+mn-lt"/>
        <a:ea typeface="+mn-ea"/>
        <a:cs typeface="+mn-cs"/>
      </a:defRPr>
    </a:lvl8pPr>
    <a:lvl9pPr marL="16384738" algn="l" defTabSz="4096184" rtl="0" eaLnBrk="1" latinLnBrk="0" hangingPunct="1">
      <a:defRPr sz="541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03483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F97D2A8-2B27-4C46-BD38-D7A48B4ED69D}"/>
              </a:ext>
            </a:extLst>
          </p:cNvPr>
          <p:cNvSpPr/>
          <p:nvPr userDrawn="1"/>
        </p:nvSpPr>
        <p:spPr>
          <a:xfrm>
            <a:off x="0" y="0"/>
            <a:ext cx="36575999" cy="5486400"/>
          </a:xfrm>
          <a:prstGeom prst="rect">
            <a:avLst/>
          </a:prstGeom>
          <a:solidFill>
            <a:srgbClr val="1A1F51">
              <a:alpha val="7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 Placeholder 16">
            <a:extLst>
              <a:ext uri="{FF2B5EF4-FFF2-40B4-BE49-F238E27FC236}">
                <a16:creationId xmlns:a16="http://schemas.microsoft.com/office/drawing/2014/main" id="{53282505-7A33-4C64-A41A-B806D37C6AD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547360" y="4173792"/>
            <a:ext cx="27378831" cy="1312607"/>
          </a:xfrm>
          <a:prstGeom prst="rect">
            <a:avLst/>
          </a:prstGeom>
        </p:spPr>
        <p:txBody>
          <a:bodyPr lIns="822960" rIns="457200">
            <a:normAutofit/>
          </a:bodyPr>
          <a:lstStyle>
            <a:lvl1pPr marL="0" indent="0">
              <a:buNone/>
              <a:defRPr sz="3000" i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Authors</a:t>
            </a:r>
          </a:p>
        </p:txBody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78A8F6FE-1D79-48F8-98C4-3949AF60C0D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41960" y="412628"/>
            <a:ext cx="4663440" cy="4661144"/>
          </a:xfrm>
          <a:prstGeom prst="rect">
            <a:avLst/>
          </a:prstGeom>
        </p:spPr>
      </p:pic>
      <p:pic>
        <p:nvPicPr>
          <p:cNvPr id="36" name="Picture 35">
            <a:extLst>
              <a:ext uri="{FF2B5EF4-FFF2-40B4-BE49-F238E27FC236}">
                <a16:creationId xmlns:a16="http://schemas.microsoft.com/office/drawing/2014/main" id="{EE64AABF-FFAC-45B4-B848-25F8887C373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3609487" y="821302"/>
            <a:ext cx="2314364" cy="231745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4FEFD90-4F41-40EE-A444-1E48BE9A57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47361" y="0"/>
            <a:ext cx="27378832" cy="4173791"/>
          </a:xfrm>
          <a:prstGeom prst="rect">
            <a:avLst/>
          </a:prstGeom>
          <a:noFill/>
        </p:spPr>
        <p:txBody>
          <a:bodyPr lIns="685800" tIns="914400" rIns="914400" bIns="91440">
            <a:normAutofit/>
          </a:bodyPr>
          <a:lstStyle>
            <a:lvl1pPr algn="l">
              <a:defRPr sz="12300"/>
            </a:lvl1pPr>
          </a:lstStyle>
          <a:p>
            <a:r>
              <a:rPr lang="en-US" dirty="0"/>
              <a:t>Click to edit Master title style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94080AE-1602-4160-B707-5610852E6B9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33294066" y="3709269"/>
            <a:ext cx="2945206" cy="1266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40741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0337373-900A-4920-A542-DFEBFF01CA34}"/>
              </a:ext>
            </a:extLst>
          </p:cNvPr>
          <p:cNvSpPr txBox="1"/>
          <p:nvPr userDrawn="1"/>
        </p:nvSpPr>
        <p:spPr>
          <a:xfrm>
            <a:off x="12176760" y="26563320"/>
            <a:ext cx="24399240" cy="868680"/>
          </a:xfrm>
          <a:prstGeom prst="rect">
            <a:avLst/>
          </a:prstGeom>
          <a:noFill/>
        </p:spPr>
        <p:txBody>
          <a:bodyPr wrap="square" lIns="457200" rIns="457200" rtlCol="0">
            <a:normAutofit/>
          </a:bodyPr>
          <a:lstStyle/>
          <a:p>
            <a:pPr algn="r"/>
            <a:r>
              <a:rPr lang="en-US" sz="2000" dirty="0">
                <a:solidFill>
                  <a:schemeClr val="tx1"/>
                </a:solidFill>
              </a:rPr>
              <a:t>This work was carried out in part at the Singh Center for Nanotechnology, which is supported by the NSF National Nanotechnology Coordinated Infrastructure Program under grant NNCI-1542153.</a:t>
            </a:r>
          </a:p>
        </p:txBody>
      </p:sp>
      <p:pic>
        <p:nvPicPr>
          <p:cNvPr id="5" name="Content Placeholder 3165">
            <a:extLst>
              <a:ext uri="{FF2B5EF4-FFF2-40B4-BE49-F238E27FC236}">
                <a16:creationId xmlns:a16="http://schemas.microsoft.com/office/drawing/2014/main" id="{1270EBB5-C74C-42C8-9BED-BE3AB55A876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62000" y="25355896"/>
            <a:ext cx="4587240" cy="14960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4971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</p:sldLayoutIdLst>
  <p:hf sldNum="0" hdr="0" ftr="0" dt="0"/>
  <p:txStyles>
    <p:titleStyle>
      <a:lvl1pPr algn="l" defTabSz="3072138" rtl="0" eaLnBrk="1" latinLnBrk="0" hangingPunct="1">
        <a:lnSpc>
          <a:spcPct val="90000"/>
        </a:lnSpc>
        <a:spcBef>
          <a:spcPct val="0"/>
        </a:spcBef>
        <a:buNone/>
        <a:defRPr lang="en-US" sz="14749" kern="1200" dirty="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768034" indent="-768034" algn="l" defTabSz="3072138" rtl="0" eaLnBrk="1" latinLnBrk="0" hangingPunct="1">
        <a:lnSpc>
          <a:spcPct val="90000"/>
        </a:lnSpc>
        <a:spcBef>
          <a:spcPts val="3360"/>
        </a:spcBef>
        <a:buFont typeface="Arial" panose="020B0604020202020204" pitchFamily="34" charset="0"/>
        <a:buChar char="•"/>
        <a:defRPr lang="en-US" sz="9415" kern="1200" dirty="0" smtClean="0">
          <a:solidFill>
            <a:schemeClr val="tx1"/>
          </a:solidFill>
          <a:latin typeface="+mn-lt"/>
          <a:ea typeface="+mn-ea"/>
          <a:cs typeface="+mn-cs"/>
        </a:defRPr>
      </a:lvl1pPr>
      <a:lvl2pPr marL="2304104" indent="-768034" algn="l" defTabSz="3072138" rtl="0" eaLnBrk="1" latinLnBrk="0" hangingPunct="1">
        <a:lnSpc>
          <a:spcPct val="90000"/>
        </a:lnSpc>
        <a:spcBef>
          <a:spcPts val="1680"/>
        </a:spcBef>
        <a:buFont typeface="Arial" panose="020B0604020202020204" pitchFamily="34" charset="0"/>
        <a:buChar char="•"/>
        <a:defRPr lang="en-US" sz="8083" kern="1200" dirty="0" smtClean="0">
          <a:solidFill>
            <a:schemeClr val="tx1"/>
          </a:solidFill>
          <a:latin typeface="+mn-lt"/>
          <a:ea typeface="+mn-ea"/>
          <a:cs typeface="+mn-cs"/>
        </a:defRPr>
      </a:lvl2pPr>
      <a:lvl3pPr marL="3840172" indent="-768034" algn="l" defTabSz="3072138" rtl="0" eaLnBrk="1" latinLnBrk="0" hangingPunct="1">
        <a:lnSpc>
          <a:spcPct val="90000"/>
        </a:lnSpc>
        <a:spcBef>
          <a:spcPts val="1680"/>
        </a:spcBef>
        <a:buFont typeface="Arial" panose="020B0604020202020204" pitchFamily="34" charset="0"/>
        <a:buChar char="•"/>
        <a:defRPr lang="en-US" sz="6750" kern="1200" dirty="0" smtClean="0">
          <a:solidFill>
            <a:schemeClr val="tx1"/>
          </a:solidFill>
          <a:latin typeface="+mn-lt"/>
          <a:ea typeface="+mn-ea"/>
          <a:cs typeface="+mn-cs"/>
        </a:defRPr>
      </a:lvl3pPr>
      <a:lvl4pPr marL="5376242" indent="-768034" algn="l" defTabSz="3072138" rtl="0" eaLnBrk="1" latinLnBrk="0" hangingPunct="1">
        <a:lnSpc>
          <a:spcPct val="90000"/>
        </a:lnSpc>
        <a:spcBef>
          <a:spcPts val="1680"/>
        </a:spcBef>
        <a:buFont typeface="Arial" panose="020B0604020202020204" pitchFamily="34" charset="0"/>
        <a:buChar char="•"/>
        <a:defRPr lang="en-US" sz="6083" kern="1200" dirty="0" smtClean="0">
          <a:solidFill>
            <a:schemeClr val="tx1"/>
          </a:solidFill>
          <a:latin typeface="+mn-lt"/>
          <a:ea typeface="+mn-ea"/>
          <a:cs typeface="+mn-cs"/>
        </a:defRPr>
      </a:lvl4pPr>
      <a:lvl5pPr marL="6912312" indent="-768034" algn="l" defTabSz="3072138" rtl="0" eaLnBrk="1" latinLnBrk="0" hangingPunct="1">
        <a:lnSpc>
          <a:spcPct val="90000"/>
        </a:lnSpc>
        <a:spcBef>
          <a:spcPts val="1680"/>
        </a:spcBef>
        <a:buFont typeface="Arial" panose="020B0604020202020204" pitchFamily="34" charset="0"/>
        <a:buChar char="•"/>
        <a:defRPr lang="en-US" sz="6083" kern="1200" dirty="0">
          <a:solidFill>
            <a:schemeClr val="tx1"/>
          </a:solidFill>
          <a:latin typeface="+mn-lt"/>
          <a:ea typeface="+mn-ea"/>
          <a:cs typeface="+mn-cs"/>
        </a:defRPr>
      </a:lvl5pPr>
      <a:lvl6pPr marL="8448380" indent="-768034" algn="l" defTabSz="3072138" rtl="0" eaLnBrk="1" latinLnBrk="0" hangingPunct="1">
        <a:lnSpc>
          <a:spcPct val="90000"/>
        </a:lnSpc>
        <a:spcBef>
          <a:spcPts val="1680"/>
        </a:spcBef>
        <a:buFont typeface="Arial" panose="020B0604020202020204" pitchFamily="34" charset="0"/>
        <a:buChar char="•"/>
        <a:defRPr sz="6083" kern="1200">
          <a:solidFill>
            <a:schemeClr val="tx1"/>
          </a:solidFill>
          <a:latin typeface="+mn-lt"/>
          <a:ea typeface="+mn-ea"/>
          <a:cs typeface="+mn-cs"/>
        </a:defRPr>
      </a:lvl6pPr>
      <a:lvl7pPr marL="9984450" indent="-768034" algn="l" defTabSz="3072138" rtl="0" eaLnBrk="1" latinLnBrk="0" hangingPunct="1">
        <a:lnSpc>
          <a:spcPct val="90000"/>
        </a:lnSpc>
        <a:spcBef>
          <a:spcPts val="1680"/>
        </a:spcBef>
        <a:buFont typeface="Arial" panose="020B0604020202020204" pitchFamily="34" charset="0"/>
        <a:buChar char="•"/>
        <a:defRPr sz="6083" kern="1200">
          <a:solidFill>
            <a:schemeClr val="tx1"/>
          </a:solidFill>
          <a:latin typeface="+mn-lt"/>
          <a:ea typeface="+mn-ea"/>
          <a:cs typeface="+mn-cs"/>
        </a:defRPr>
      </a:lvl7pPr>
      <a:lvl8pPr marL="11520518" indent="-768034" algn="l" defTabSz="3072138" rtl="0" eaLnBrk="1" latinLnBrk="0" hangingPunct="1">
        <a:lnSpc>
          <a:spcPct val="90000"/>
        </a:lnSpc>
        <a:spcBef>
          <a:spcPts val="1680"/>
        </a:spcBef>
        <a:buFont typeface="Arial" panose="020B0604020202020204" pitchFamily="34" charset="0"/>
        <a:buChar char="•"/>
        <a:defRPr sz="6083" kern="1200">
          <a:solidFill>
            <a:schemeClr val="tx1"/>
          </a:solidFill>
          <a:latin typeface="+mn-lt"/>
          <a:ea typeface="+mn-ea"/>
          <a:cs typeface="+mn-cs"/>
        </a:defRPr>
      </a:lvl8pPr>
      <a:lvl9pPr marL="13056587" indent="-768034" algn="l" defTabSz="3072138" rtl="0" eaLnBrk="1" latinLnBrk="0" hangingPunct="1">
        <a:lnSpc>
          <a:spcPct val="90000"/>
        </a:lnSpc>
        <a:spcBef>
          <a:spcPts val="1680"/>
        </a:spcBef>
        <a:buFont typeface="Arial" panose="020B0604020202020204" pitchFamily="34" charset="0"/>
        <a:buChar char="•"/>
        <a:defRPr sz="608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72138" rtl="0" eaLnBrk="1" latinLnBrk="0" hangingPunct="1">
        <a:defRPr sz="6083" kern="1200">
          <a:solidFill>
            <a:schemeClr val="tx1"/>
          </a:solidFill>
          <a:latin typeface="+mn-lt"/>
          <a:ea typeface="+mn-ea"/>
          <a:cs typeface="+mn-cs"/>
        </a:defRPr>
      </a:lvl1pPr>
      <a:lvl2pPr marL="1536069" algn="l" defTabSz="3072138" rtl="0" eaLnBrk="1" latinLnBrk="0" hangingPunct="1">
        <a:defRPr sz="6083" kern="1200">
          <a:solidFill>
            <a:schemeClr val="tx1"/>
          </a:solidFill>
          <a:latin typeface="+mn-lt"/>
          <a:ea typeface="+mn-ea"/>
          <a:cs typeface="+mn-cs"/>
        </a:defRPr>
      </a:lvl2pPr>
      <a:lvl3pPr marL="3072138" algn="l" defTabSz="3072138" rtl="0" eaLnBrk="1" latinLnBrk="0" hangingPunct="1">
        <a:defRPr sz="6083" kern="1200">
          <a:solidFill>
            <a:schemeClr val="tx1"/>
          </a:solidFill>
          <a:latin typeface="+mn-lt"/>
          <a:ea typeface="+mn-ea"/>
          <a:cs typeface="+mn-cs"/>
        </a:defRPr>
      </a:lvl3pPr>
      <a:lvl4pPr marL="4608206" algn="l" defTabSz="3072138" rtl="0" eaLnBrk="1" latinLnBrk="0" hangingPunct="1">
        <a:defRPr sz="6083" kern="1200">
          <a:solidFill>
            <a:schemeClr val="tx1"/>
          </a:solidFill>
          <a:latin typeface="+mn-lt"/>
          <a:ea typeface="+mn-ea"/>
          <a:cs typeface="+mn-cs"/>
        </a:defRPr>
      </a:lvl4pPr>
      <a:lvl5pPr marL="6144278" algn="l" defTabSz="3072138" rtl="0" eaLnBrk="1" latinLnBrk="0" hangingPunct="1">
        <a:defRPr sz="6083" kern="1200">
          <a:solidFill>
            <a:schemeClr val="tx1"/>
          </a:solidFill>
          <a:latin typeface="+mn-lt"/>
          <a:ea typeface="+mn-ea"/>
          <a:cs typeface="+mn-cs"/>
        </a:defRPr>
      </a:lvl5pPr>
      <a:lvl6pPr marL="7680346" algn="l" defTabSz="3072138" rtl="0" eaLnBrk="1" latinLnBrk="0" hangingPunct="1">
        <a:defRPr sz="6083" kern="1200">
          <a:solidFill>
            <a:schemeClr val="tx1"/>
          </a:solidFill>
          <a:latin typeface="+mn-lt"/>
          <a:ea typeface="+mn-ea"/>
          <a:cs typeface="+mn-cs"/>
        </a:defRPr>
      </a:lvl6pPr>
      <a:lvl7pPr marL="9216415" algn="l" defTabSz="3072138" rtl="0" eaLnBrk="1" latinLnBrk="0" hangingPunct="1">
        <a:defRPr sz="6083" kern="1200">
          <a:solidFill>
            <a:schemeClr val="tx1"/>
          </a:solidFill>
          <a:latin typeface="+mn-lt"/>
          <a:ea typeface="+mn-ea"/>
          <a:cs typeface="+mn-cs"/>
        </a:defRPr>
      </a:lvl7pPr>
      <a:lvl8pPr marL="10752484" algn="l" defTabSz="3072138" rtl="0" eaLnBrk="1" latinLnBrk="0" hangingPunct="1">
        <a:defRPr sz="6083" kern="1200">
          <a:solidFill>
            <a:schemeClr val="tx1"/>
          </a:solidFill>
          <a:latin typeface="+mn-lt"/>
          <a:ea typeface="+mn-ea"/>
          <a:cs typeface="+mn-cs"/>
        </a:defRPr>
      </a:lvl8pPr>
      <a:lvl9pPr marL="12288553" algn="l" defTabSz="3072138" rtl="0" eaLnBrk="1" latinLnBrk="0" hangingPunct="1">
        <a:defRPr sz="608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800" userDrawn="1">
          <p15:clr>
            <a:srgbClr val="F26B43"/>
          </p15:clr>
        </p15:guide>
        <p15:guide id="2" pos="40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png"/><Relationship Id="rId18" Type="http://schemas.openxmlformats.org/officeDocument/2006/relationships/image" Target="../media/image20.png"/><Relationship Id="rId3" Type="http://schemas.openxmlformats.org/officeDocument/2006/relationships/image" Target="../media/image5.emf"/><Relationship Id="rId21" Type="http://schemas.openxmlformats.org/officeDocument/2006/relationships/image" Target="../media/image23.png"/><Relationship Id="rId7" Type="http://schemas.openxmlformats.org/officeDocument/2006/relationships/image" Target="../media/image9.png"/><Relationship Id="rId12" Type="http://schemas.openxmlformats.org/officeDocument/2006/relationships/image" Target="../media/image14.png"/><Relationship Id="rId17" Type="http://schemas.openxmlformats.org/officeDocument/2006/relationships/image" Target="../media/image19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8.png"/><Relationship Id="rId20" Type="http://schemas.openxmlformats.org/officeDocument/2006/relationships/image" Target="../media/image22.ti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11" Type="http://schemas.openxmlformats.org/officeDocument/2006/relationships/image" Target="../media/image13.png"/><Relationship Id="rId5" Type="http://schemas.openxmlformats.org/officeDocument/2006/relationships/image" Target="../media/image7.jpg"/><Relationship Id="rId15" Type="http://schemas.openxmlformats.org/officeDocument/2006/relationships/image" Target="../media/image17.png"/><Relationship Id="rId10" Type="http://schemas.openxmlformats.org/officeDocument/2006/relationships/image" Target="../media/image12.png"/><Relationship Id="rId19" Type="http://schemas.openxmlformats.org/officeDocument/2006/relationships/image" Target="../media/image21.png"/><Relationship Id="rId4" Type="http://schemas.openxmlformats.org/officeDocument/2006/relationships/image" Target="../media/image6.png"/><Relationship Id="rId9" Type="http://schemas.openxmlformats.org/officeDocument/2006/relationships/image" Target="../media/image11.png"/><Relationship Id="rId14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Rectangle 61">
            <a:extLst>
              <a:ext uri="{FF2B5EF4-FFF2-40B4-BE49-F238E27FC236}">
                <a16:creationId xmlns:a16="http://schemas.microsoft.com/office/drawing/2014/main" id="{18338B1A-ED94-4C95-ABEB-265B09C6EA05}"/>
              </a:ext>
            </a:extLst>
          </p:cNvPr>
          <p:cNvSpPr/>
          <p:nvPr/>
        </p:nvSpPr>
        <p:spPr>
          <a:xfrm>
            <a:off x="1378366" y="19733600"/>
            <a:ext cx="8976736" cy="548067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endParaRPr lang="en-US" altLang="zh-CN" dirty="0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9EDCF96F-D7C0-4700-9F85-1333D1B406A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en-US" dirty="0"/>
              <a:t>Liang Li, George Patrick Watson</a:t>
            </a:r>
            <a:br>
              <a:rPr lang="en-US" dirty="0"/>
            </a:br>
            <a:r>
              <a:rPr lang="en-US" dirty="0"/>
              <a:t>Singh Center for Nanotechnology, University of Pennsylvania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5391F4D8-6196-48DF-8FED-611DADF119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457200" rIns="228600" bIns="228600">
            <a:normAutofit/>
          </a:bodyPr>
          <a:lstStyle/>
          <a:p>
            <a:r>
              <a:rPr lang="en-US" dirty="0"/>
              <a:t>CdSe Quantum Dots</a:t>
            </a: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9987815" y="1001271"/>
            <a:ext cx="34636" cy="28090091"/>
          </a:xfrm>
          <a:prstGeom prst="line">
            <a:avLst/>
          </a:prstGeom>
          <a:ln>
            <a:noFil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>
            <a:extLst>
              <a:ext uri="{FF2B5EF4-FFF2-40B4-BE49-F238E27FC236}">
                <a16:creationId xmlns:a16="http://schemas.microsoft.com/office/drawing/2014/main" id="{1861179A-F1FE-467E-9B67-A6FA7837FFD7}"/>
              </a:ext>
            </a:extLst>
          </p:cNvPr>
          <p:cNvSpPr/>
          <p:nvPr/>
        </p:nvSpPr>
        <p:spPr>
          <a:xfrm>
            <a:off x="1384139" y="12662388"/>
            <a:ext cx="8947150" cy="6964362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endParaRPr lang="en-US" altLang="zh-CN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71EC278-4A3B-44A9-93E5-0CF0EECDACDF}"/>
              </a:ext>
            </a:extLst>
          </p:cNvPr>
          <p:cNvSpPr/>
          <p:nvPr/>
        </p:nvSpPr>
        <p:spPr>
          <a:xfrm>
            <a:off x="1384139" y="6972788"/>
            <a:ext cx="8970963" cy="5483225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endParaRPr lang="en-US" altLang="zh-CN">
              <a:solidFill>
                <a:srgbClr val="FFFFFF"/>
              </a:solidFill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CC59E8F-8848-45BB-856F-6464D497C601}"/>
              </a:ext>
            </a:extLst>
          </p:cNvPr>
          <p:cNvSpPr txBox="1">
            <a:spLocks/>
          </p:cNvSpPr>
          <p:nvPr/>
        </p:nvSpPr>
        <p:spPr>
          <a:xfrm>
            <a:off x="1359472" y="5692775"/>
            <a:ext cx="8993188" cy="1134074"/>
          </a:xfrm>
          <a:prstGeom prst="rect">
            <a:avLst/>
          </a:prstGeom>
          <a:ln>
            <a:solidFill>
              <a:srgbClr val="AC3C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76200" tIns="91440" rIns="152400" bIns="76200" anchor="ctr"/>
          <a:lstStyle>
            <a:lvl1pPr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defRPr/>
            </a:pPr>
            <a:r>
              <a:rPr lang="en-US" altLang="zh-CN" sz="4800" b="1" dirty="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Calibri" panose="020F0502020204030204" pitchFamily="34" charset="0"/>
                <a:ea typeface="宋体" panose="02010600030101010101" pitchFamily="2" charset="-122"/>
              </a:rPr>
              <a:t>Introduction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4EBE72FA-E979-4EDE-A020-AD329CC76CFE}"/>
              </a:ext>
            </a:extLst>
          </p:cNvPr>
          <p:cNvSpPr/>
          <p:nvPr/>
        </p:nvSpPr>
        <p:spPr>
          <a:xfrm>
            <a:off x="1359463" y="6972788"/>
            <a:ext cx="8004175" cy="76993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altLang="zh-CN" sz="4400" b="1" kern="0" dirty="0">
                <a:latin typeface="+mn-lt"/>
                <a:ea typeface="Arial"/>
                <a:cs typeface="Arial"/>
                <a:sym typeface="Arial"/>
              </a:rPr>
              <a:t>Larger QDs for circuit application</a:t>
            </a:r>
            <a:endParaRPr lang="en-US" sz="4400" b="1" kern="0" dirty="0"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A4438DE-2CEF-4AC3-A772-43E221960AB7}"/>
              </a:ext>
            </a:extLst>
          </p:cNvPr>
          <p:cNvSpPr/>
          <p:nvPr/>
        </p:nvSpPr>
        <p:spPr>
          <a:xfrm>
            <a:off x="1474627" y="7915763"/>
            <a:ext cx="5483225" cy="3508653"/>
          </a:xfrm>
          <a:prstGeom prst="rect">
            <a:avLst/>
          </a:prstGeom>
        </p:spPr>
        <p:txBody>
          <a:bodyPr>
            <a:spAutoFit/>
          </a:bodyPr>
          <a:lstStyle/>
          <a:p>
            <a:pPr marL="228600" indent="-228600" eaLnBrk="1" fontAlgn="auto" hangingPunct="1">
              <a:spcBef>
                <a:spcPts val="24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kern="0" dirty="0">
                <a:latin typeface="+mn-lt"/>
                <a:ea typeface="Arial"/>
                <a:cs typeface="Arial"/>
                <a:sym typeface="Arial"/>
              </a:rPr>
              <a:t>Quantum Dots (QDs) are particles or nanocrystals of semiconductive material</a:t>
            </a:r>
          </a:p>
          <a:p>
            <a:pPr marL="228600" indent="-228600" eaLnBrk="1" fontAlgn="auto" hangingPunct="1">
              <a:spcBef>
                <a:spcPts val="24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600" kern="0" dirty="0">
                <a:latin typeface="+mn-lt"/>
                <a:ea typeface="Arial"/>
                <a:cs typeface="Arial"/>
                <a:sym typeface="Arial"/>
              </a:rPr>
              <a:t>For CdSe QDs, the size are usually between 3 to 8 nm.</a:t>
            </a:r>
          </a:p>
          <a:p>
            <a:pPr marL="228600" indent="-228600" eaLnBrk="1" fontAlgn="auto" hangingPunct="1">
              <a:spcBef>
                <a:spcPts val="24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600" kern="0" dirty="0">
                <a:latin typeface="+mn-lt"/>
                <a:ea typeface="Arial"/>
                <a:cs typeface="Arial"/>
                <a:sym typeface="Arial"/>
              </a:rPr>
              <a:t>Aim to obtain larger QDs that can be used on devices.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C060BEA-7066-41D7-8D8C-71FD1AFB23AC}"/>
              </a:ext>
            </a:extLst>
          </p:cNvPr>
          <p:cNvSpPr/>
          <p:nvPr/>
        </p:nvSpPr>
        <p:spPr>
          <a:xfrm>
            <a:off x="3040325" y="12694138"/>
            <a:ext cx="5953874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4400" b="1" kern="0" dirty="0">
                <a:latin typeface="+mn-lt"/>
                <a:ea typeface="Arial"/>
                <a:cs typeface="Arial"/>
                <a:sym typeface="Arial"/>
              </a:rPr>
              <a:t>Quantum Dots Synthesis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636E7C8-1866-42E4-8FFC-60DB6417BAA2}"/>
              </a:ext>
            </a:extLst>
          </p:cNvPr>
          <p:cNvSpPr/>
          <p:nvPr/>
        </p:nvSpPr>
        <p:spPr>
          <a:xfrm>
            <a:off x="6637971" y="10749807"/>
            <a:ext cx="3506787" cy="554038"/>
          </a:xfrm>
          <a:prstGeom prst="rect">
            <a:avLst/>
          </a:prstGeom>
        </p:spPr>
        <p:txBody>
          <a:bodyPr/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1800" kern="0" dirty="0">
                <a:latin typeface="+mn-lt"/>
                <a:ea typeface="Arial"/>
                <a:cs typeface="Arial"/>
                <a:sym typeface="Arial"/>
              </a:rPr>
              <a:t>Fig 1. </a:t>
            </a:r>
            <a:r>
              <a:rPr lang="en-US" altLang="zh-CN" sz="1800" kern="0" dirty="0">
                <a:latin typeface="+mn-lt"/>
                <a:ea typeface="Arial"/>
                <a:cs typeface="Arial"/>
                <a:sym typeface="Arial"/>
              </a:rPr>
              <a:t>QDs with different sizes</a:t>
            </a:r>
            <a:r>
              <a:rPr lang="en-US" sz="1800" kern="0" baseline="30000" dirty="0">
                <a:latin typeface="+mn-lt"/>
                <a:ea typeface="Arial"/>
                <a:cs typeface="Arial"/>
                <a:sym typeface="Arial"/>
              </a:rPr>
              <a:t>[1]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D862E7E-C6AA-42C2-A3EA-29688DF6650C}"/>
              </a:ext>
            </a:extLst>
          </p:cNvPr>
          <p:cNvSpPr/>
          <p:nvPr/>
        </p:nvSpPr>
        <p:spPr>
          <a:xfrm>
            <a:off x="5300541" y="13435500"/>
            <a:ext cx="5076786" cy="36009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kern="0" dirty="0">
                <a:latin typeface="+mn-lt"/>
                <a:ea typeface="Arial"/>
                <a:cs typeface="Arial"/>
                <a:sym typeface="Arial"/>
              </a:rPr>
              <a:t>Prepare Selenium and Cadmium precursors.</a:t>
            </a:r>
          </a:p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kern="0" dirty="0">
                <a:latin typeface="+mn-lt"/>
                <a:ea typeface="Arial"/>
                <a:cs typeface="Arial"/>
                <a:sym typeface="Arial"/>
              </a:rPr>
              <a:t>Heat the reaction flask to desired temperature.</a:t>
            </a:r>
          </a:p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kern="0" dirty="0">
                <a:latin typeface="+mn-lt"/>
                <a:ea typeface="Arial"/>
                <a:cs typeface="Arial"/>
                <a:sym typeface="Arial"/>
              </a:rPr>
              <a:t>Inject both precursors simultaneously.</a:t>
            </a:r>
          </a:p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kern="0" dirty="0">
                <a:latin typeface="+mn-lt"/>
                <a:ea typeface="Arial"/>
                <a:cs typeface="Arial"/>
                <a:sym typeface="Arial"/>
              </a:rPr>
              <a:t>Quench QDs samples with different reaction time.</a:t>
            </a:r>
          </a:p>
        </p:txBody>
      </p:sp>
      <p:pic>
        <p:nvPicPr>
          <p:cNvPr id="14" name="Picture 326">
            <a:extLst>
              <a:ext uri="{FF2B5EF4-FFF2-40B4-BE49-F238E27FC236}">
                <a16:creationId xmlns:a16="http://schemas.microsoft.com/office/drawing/2014/main" id="{10E21B27-3E9D-4A8D-A435-B23535C968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3101" y="8343158"/>
            <a:ext cx="3224212" cy="2151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7526240F-7790-464E-B2A5-0C69649413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9361" y="13592647"/>
            <a:ext cx="3397330" cy="3201331"/>
          </a:xfrm>
          <a:prstGeom prst="rect">
            <a:avLst/>
          </a:prstGeom>
        </p:spPr>
      </p:pic>
      <p:pic>
        <p:nvPicPr>
          <p:cNvPr id="16" name="Picture 15" descr="A picture containing indoor&#10;&#10;Description automatically generated">
            <a:extLst>
              <a:ext uri="{FF2B5EF4-FFF2-40B4-BE49-F238E27FC236}">
                <a16:creationId xmlns:a16="http://schemas.microsoft.com/office/drawing/2014/main" id="{308F6660-8C35-4BB3-B3ED-B817F08016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rot="16200000">
            <a:off x="2166385" y="16500532"/>
            <a:ext cx="2397948" cy="3197264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83F8E195-874D-4B2C-B3B7-722AE90F670B}"/>
              </a:ext>
            </a:extLst>
          </p:cNvPr>
          <p:cNvSpPr/>
          <p:nvPr/>
        </p:nvSpPr>
        <p:spPr>
          <a:xfrm>
            <a:off x="4927440" y="18633769"/>
            <a:ext cx="4723825" cy="554038"/>
          </a:xfrm>
          <a:prstGeom prst="rect">
            <a:avLst/>
          </a:prstGeom>
        </p:spPr>
        <p:txBody>
          <a:bodyPr/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1800" kern="0" dirty="0">
                <a:latin typeface="+mn-lt"/>
                <a:ea typeface="Arial"/>
                <a:cs typeface="Arial"/>
                <a:sym typeface="Arial"/>
              </a:rPr>
              <a:t>Fig 2. </a:t>
            </a:r>
            <a:r>
              <a:rPr lang="en-US" altLang="zh-CN" sz="1800" kern="0" dirty="0">
                <a:latin typeface="+mn-lt"/>
                <a:ea typeface="Arial"/>
                <a:cs typeface="Arial"/>
                <a:sym typeface="Arial"/>
              </a:rPr>
              <a:t>QDs samples with different quench time</a:t>
            </a:r>
            <a:endParaRPr lang="en-US" sz="1800" kern="0" baseline="30000" dirty="0">
              <a:latin typeface="+mn-lt"/>
              <a:ea typeface="Arial"/>
              <a:cs typeface="Arial"/>
              <a:sym typeface="Arial"/>
            </a:endParaRPr>
          </a:p>
        </p:txBody>
      </p:sp>
      <p:grpSp>
        <p:nvGrpSpPr>
          <p:cNvPr id="48" name="Group 4">
            <a:extLst>
              <a:ext uri="{FF2B5EF4-FFF2-40B4-BE49-F238E27FC236}">
                <a16:creationId xmlns:a16="http://schemas.microsoft.com/office/drawing/2014/main" id="{24AA8ADF-FF42-4EE6-8090-701E09813952}"/>
              </a:ext>
            </a:extLst>
          </p:cNvPr>
          <p:cNvGrpSpPr>
            <a:grpSpLocks/>
          </p:cNvGrpSpPr>
          <p:nvPr/>
        </p:nvGrpSpPr>
        <p:grpSpPr bwMode="auto">
          <a:xfrm>
            <a:off x="11727270" y="5679464"/>
            <a:ext cx="10793412" cy="19534807"/>
            <a:chOff x="9376648" y="4395287"/>
            <a:chExt cx="10793474" cy="16225684"/>
          </a:xfrm>
        </p:grpSpPr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4176B9C9-EB65-48C3-8E12-50967BBC5E84}"/>
                </a:ext>
              </a:extLst>
            </p:cNvPr>
            <p:cNvSpPr txBox="1">
              <a:spLocks/>
            </p:cNvSpPr>
            <p:nvPr/>
          </p:nvSpPr>
          <p:spPr>
            <a:xfrm>
              <a:off x="9376648" y="4395287"/>
              <a:ext cx="10793474" cy="969491"/>
            </a:xfrm>
            <a:prstGeom prst="rect">
              <a:avLst/>
            </a:prstGeom>
            <a:ln>
              <a:solidFill>
                <a:srgbClr val="AC3C00"/>
              </a:solidFill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lIns="76200" tIns="91440" rIns="152400" bIns="76200"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5400" b="1" kern="0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sym typeface="Arial"/>
                </a:rPr>
                <a:t>Spectrum Analysis</a:t>
              </a:r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CB5A4CD4-8040-49EE-ABB8-4484447EBDD5}"/>
                </a:ext>
              </a:extLst>
            </p:cNvPr>
            <p:cNvSpPr/>
            <p:nvPr/>
          </p:nvSpPr>
          <p:spPr>
            <a:xfrm>
              <a:off x="9376648" y="5523145"/>
              <a:ext cx="10793474" cy="150978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 sz="6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1pPr>
              <a:lvl2pPr marL="742950" indent="-285750">
                <a:defRPr sz="6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2pPr>
              <a:lvl3pPr marL="1143000" indent="-228600">
                <a:defRPr sz="6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3pPr>
              <a:lvl4pPr marL="1600200" indent="-228600">
                <a:defRPr sz="6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4pPr>
              <a:lvl5pPr marL="2057400" indent="-228600">
                <a:defRPr sz="6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6200">
                  <a:solidFill>
                    <a:srgbClr val="000000"/>
                  </a:solidFill>
                  <a:latin typeface="Arial" panose="020B0604020202020204" pitchFamily="34" charset="0"/>
                  <a:cs typeface="Arial" panose="020B0604020202020204" pitchFamily="34" charset="0"/>
                  <a:sym typeface="Arial" panose="020B0604020202020204" pitchFamily="34" charset="0"/>
                </a:defRPr>
              </a:lvl9pPr>
            </a:lstStyle>
            <a:p>
              <a:pPr algn="ctr" eaLnBrk="1" hangingPunct="1">
                <a:defRPr/>
              </a:pPr>
              <a:endParaRPr lang="en-US" altLang="zh-CN">
                <a:solidFill>
                  <a:srgbClr val="FFFFFF"/>
                </a:solidFill>
                <a:latin typeface="Calibri" panose="020F0502020204030204" pitchFamily="34" charset="0"/>
                <a:ea typeface="宋体" panose="02010600030101010101" pitchFamily="2" charset="-122"/>
              </a:endParaRPr>
            </a:p>
          </p:txBody>
        </p:sp>
      </p:grpSp>
      <p:pic>
        <p:nvPicPr>
          <p:cNvPr id="51" name="Content Placeholder 16" descr="Chart&#10;&#10;Description automatically generated">
            <a:extLst>
              <a:ext uri="{FF2B5EF4-FFF2-40B4-BE49-F238E27FC236}">
                <a16:creationId xmlns:a16="http://schemas.microsoft.com/office/drawing/2014/main" id="{E9EA756B-15D2-4EB6-A6CA-3DC3D47872F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820530" y="8064020"/>
            <a:ext cx="3762876" cy="2992167"/>
          </a:xfrm>
          <a:prstGeom prst="rect">
            <a:avLst/>
          </a:prstGeom>
        </p:spPr>
      </p:pic>
      <p:pic>
        <p:nvPicPr>
          <p:cNvPr id="52" name="Picture 51" descr="Chart&#10;&#10;Description automatically generated">
            <a:extLst>
              <a:ext uri="{FF2B5EF4-FFF2-40B4-BE49-F238E27FC236}">
                <a16:creationId xmlns:a16="http://schemas.microsoft.com/office/drawing/2014/main" id="{A566B7C6-B684-4A8C-B88B-F0342A155B5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227054" y="8098578"/>
            <a:ext cx="3762876" cy="2992167"/>
          </a:xfrm>
          <a:prstGeom prst="rect">
            <a:avLst/>
          </a:prstGeom>
        </p:spPr>
      </p:pic>
      <p:pic>
        <p:nvPicPr>
          <p:cNvPr id="53" name="Picture 52" descr="Chart&#10;&#10;Description automatically generated">
            <a:extLst>
              <a:ext uri="{FF2B5EF4-FFF2-40B4-BE49-F238E27FC236}">
                <a16:creationId xmlns:a16="http://schemas.microsoft.com/office/drawing/2014/main" id="{431267F8-46F7-44C2-968D-1F420AAF158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864862" y="11128185"/>
            <a:ext cx="3762876" cy="2992167"/>
          </a:xfrm>
          <a:prstGeom prst="rect">
            <a:avLst/>
          </a:prstGeom>
        </p:spPr>
      </p:pic>
      <p:pic>
        <p:nvPicPr>
          <p:cNvPr id="54" name="Picture 53" descr="Chart&#10;&#10;Description automatically generated">
            <a:extLst>
              <a:ext uri="{FF2B5EF4-FFF2-40B4-BE49-F238E27FC236}">
                <a16:creationId xmlns:a16="http://schemas.microsoft.com/office/drawing/2014/main" id="{D2310039-F98C-4EE8-8703-F8BD34438511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7248806" y="11150365"/>
            <a:ext cx="3762876" cy="2992167"/>
          </a:xfrm>
          <a:prstGeom prst="rect">
            <a:avLst/>
          </a:prstGeom>
        </p:spPr>
      </p:pic>
      <p:sp>
        <p:nvSpPr>
          <p:cNvPr id="55" name="Rectangle 54">
            <a:extLst>
              <a:ext uri="{FF2B5EF4-FFF2-40B4-BE49-F238E27FC236}">
                <a16:creationId xmlns:a16="http://schemas.microsoft.com/office/drawing/2014/main" id="{AC68F7FD-DBF6-4E15-BF67-C21B38761B01}"/>
              </a:ext>
            </a:extLst>
          </p:cNvPr>
          <p:cNvSpPr/>
          <p:nvPr/>
        </p:nvSpPr>
        <p:spPr>
          <a:xfrm>
            <a:off x="15156615" y="7424329"/>
            <a:ext cx="414087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4400" b="1" kern="0" dirty="0">
                <a:latin typeface="+mn-lt"/>
                <a:ea typeface="Arial"/>
                <a:cs typeface="Arial"/>
                <a:sym typeface="Arial"/>
              </a:rPr>
              <a:t>Emission Spectra</a:t>
            </a:r>
          </a:p>
        </p:txBody>
      </p:sp>
      <p:pic>
        <p:nvPicPr>
          <p:cNvPr id="56" name="Picture 55" descr="Diagram&#10;&#10;Description automatically generated">
            <a:extLst>
              <a:ext uri="{FF2B5EF4-FFF2-40B4-BE49-F238E27FC236}">
                <a16:creationId xmlns:a16="http://schemas.microsoft.com/office/drawing/2014/main" id="{6C98F9C3-0033-4CB6-BFC0-C461EFA58EE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7190823" y="18525231"/>
            <a:ext cx="3748937" cy="2957330"/>
          </a:xfrm>
          <a:prstGeom prst="rect">
            <a:avLst/>
          </a:prstGeom>
        </p:spPr>
      </p:pic>
      <p:pic>
        <p:nvPicPr>
          <p:cNvPr id="57" name="Content Placeholder 6" descr="A picture containing chart&#10;&#10;Description automatically generated">
            <a:extLst>
              <a:ext uri="{FF2B5EF4-FFF2-40B4-BE49-F238E27FC236}">
                <a16:creationId xmlns:a16="http://schemas.microsoft.com/office/drawing/2014/main" id="{7C60404B-536F-4C23-878B-60E009D0DC54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2871187" y="15365828"/>
            <a:ext cx="3748937" cy="2957330"/>
          </a:xfrm>
          <a:prstGeom prst="rect">
            <a:avLst/>
          </a:prstGeom>
        </p:spPr>
      </p:pic>
      <p:pic>
        <p:nvPicPr>
          <p:cNvPr id="58" name="Picture 57" descr="Diagram&#10;&#10;Description automatically generated">
            <a:extLst>
              <a:ext uri="{FF2B5EF4-FFF2-40B4-BE49-F238E27FC236}">
                <a16:creationId xmlns:a16="http://schemas.microsoft.com/office/drawing/2014/main" id="{17FF61EC-AF47-4E96-BA14-8A4194CF9BCE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17190823" y="15365827"/>
            <a:ext cx="3748937" cy="2957330"/>
          </a:xfrm>
          <a:prstGeom prst="rect">
            <a:avLst/>
          </a:prstGeom>
        </p:spPr>
      </p:pic>
      <p:pic>
        <p:nvPicPr>
          <p:cNvPr id="59" name="Picture 58" descr="A picture containing diagram&#10;&#10;Description automatically generated">
            <a:extLst>
              <a:ext uri="{FF2B5EF4-FFF2-40B4-BE49-F238E27FC236}">
                <a16:creationId xmlns:a16="http://schemas.microsoft.com/office/drawing/2014/main" id="{974C05F4-96A0-4CD1-9293-05768AF1C407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2946913" y="18452778"/>
            <a:ext cx="3748937" cy="2957330"/>
          </a:xfrm>
          <a:prstGeom prst="rect">
            <a:avLst/>
          </a:prstGeom>
        </p:spPr>
      </p:pic>
      <p:sp>
        <p:nvSpPr>
          <p:cNvPr id="60" name="Rectangle 59">
            <a:extLst>
              <a:ext uri="{FF2B5EF4-FFF2-40B4-BE49-F238E27FC236}">
                <a16:creationId xmlns:a16="http://schemas.microsoft.com/office/drawing/2014/main" id="{90A2D265-577F-4258-A0CA-2918627CBE34}"/>
              </a:ext>
            </a:extLst>
          </p:cNvPr>
          <p:cNvSpPr/>
          <p:nvPr/>
        </p:nvSpPr>
        <p:spPr>
          <a:xfrm>
            <a:off x="14553793" y="14337730"/>
            <a:ext cx="4690708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4400" b="1" kern="0" dirty="0">
                <a:latin typeface="+mn-lt"/>
                <a:ea typeface="Arial"/>
                <a:cs typeface="Arial"/>
                <a:sym typeface="Arial"/>
              </a:rPr>
              <a:t>Absorption Spectra</a:t>
            </a:r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06CFCF5B-8C74-4364-88C6-61A7623A2087}"/>
              </a:ext>
            </a:extLst>
          </p:cNvPr>
          <p:cNvSpPr/>
          <p:nvPr/>
        </p:nvSpPr>
        <p:spPr>
          <a:xfrm>
            <a:off x="12334873" y="21600771"/>
            <a:ext cx="9784362" cy="41036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kern="0" dirty="0">
                <a:latin typeface="+mn-lt"/>
                <a:ea typeface="Arial"/>
                <a:cs typeface="Arial"/>
                <a:sym typeface="Arial"/>
              </a:rPr>
              <a:t>Higher precursor concentration leads to larger QDs (larger emission wavelength).</a:t>
            </a:r>
          </a:p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kern="0" dirty="0">
                <a:latin typeface="+mn-lt"/>
                <a:ea typeface="Arial"/>
                <a:cs typeface="Arial"/>
                <a:sym typeface="Arial"/>
              </a:rPr>
              <a:t>Reaction temperature only </a:t>
            </a:r>
            <a:r>
              <a:rPr lang="en-US" altLang="zh-CN" sz="2600" kern="0" dirty="0">
                <a:latin typeface="+mn-lt"/>
                <a:ea typeface="Arial"/>
                <a:cs typeface="Arial"/>
                <a:sym typeface="Arial"/>
              </a:rPr>
              <a:t>affects the reaction speed.</a:t>
            </a:r>
          </a:p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600" dirty="0">
                <a:latin typeface="+mn-lt"/>
              </a:rPr>
              <a:t>Longer quench time result in larger QDs in a certain time window, but after a certain threshold, QDs start to turn bad as the quench time become longer.</a:t>
            </a:r>
            <a:endParaRPr lang="en-US" altLang="zh-CN" sz="2600" kern="0" dirty="0">
              <a:latin typeface="+mn-lt"/>
              <a:ea typeface="Arial"/>
              <a:cs typeface="Arial"/>
              <a:sym typeface="Arial"/>
            </a:endParaRPr>
          </a:p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latin typeface="+mn-lt"/>
              </a:rPr>
              <a:t>Reaction isolated from air leads to larger QDs and maintain sharp emission peaks. </a:t>
            </a:r>
            <a:endParaRPr lang="en-US" sz="2600" kern="0" dirty="0">
              <a:latin typeface="+mn-lt"/>
              <a:ea typeface="Arial"/>
              <a:cs typeface="Arial"/>
              <a:sym typeface="Arial"/>
            </a:endParaRPr>
          </a:p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endParaRPr lang="en-US" sz="2600" kern="0" dirty="0"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73EAB395-339A-4FD7-B595-C58F6EABCD9B}"/>
              </a:ext>
            </a:extLst>
          </p:cNvPr>
          <p:cNvSpPr/>
          <p:nvPr/>
        </p:nvSpPr>
        <p:spPr>
          <a:xfrm>
            <a:off x="1474627" y="20552764"/>
            <a:ext cx="7435532" cy="455509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eaLnBrk="1" fontAlgn="auto" hangingPunct="1">
              <a:spcBef>
                <a:spcPts val="12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Arial"/>
                <a:cs typeface="Arial"/>
                <a:sym typeface="Arial"/>
              </a:rPr>
              <a:t>Synthesis temperature</a:t>
            </a:r>
          </a:p>
          <a:p>
            <a:pPr marL="685800" lvl="1" indent="-228600" eaLnBrk="1" fontAlgn="auto" hangingPunct="1">
              <a:spcBef>
                <a:spcPts val="12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Arial"/>
                <a:cs typeface="Arial"/>
                <a:sym typeface="Arial"/>
              </a:rPr>
              <a:t>165 °C</a:t>
            </a:r>
          </a:p>
          <a:p>
            <a:pPr marL="685800" lvl="1" indent="-228600" eaLnBrk="1" fontAlgn="auto" hangingPunct="1">
              <a:spcBef>
                <a:spcPts val="12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Arial"/>
                <a:cs typeface="Arial"/>
                <a:sym typeface="Arial"/>
              </a:rPr>
              <a:t>175 °C</a:t>
            </a:r>
          </a:p>
          <a:p>
            <a:pPr marL="228600" indent="-228600" eaLnBrk="1" fontAlgn="auto" hangingPunct="1">
              <a:spcBef>
                <a:spcPts val="12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Arial"/>
                <a:cs typeface="Arial"/>
                <a:sym typeface="Arial"/>
              </a:rPr>
              <a:t>Precursor concentration</a:t>
            </a:r>
          </a:p>
          <a:p>
            <a:pPr marL="685800" lvl="1" indent="-228600" eaLnBrk="1" fontAlgn="auto" hangingPunct="1">
              <a:spcBef>
                <a:spcPts val="12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Arial"/>
                <a:cs typeface="Arial"/>
                <a:sym typeface="Arial"/>
              </a:rPr>
              <a:t>1 mL of both precursors.</a:t>
            </a:r>
          </a:p>
          <a:p>
            <a:pPr marL="685800" lvl="1" indent="-228600" eaLnBrk="1" fontAlgn="auto" hangingPunct="1">
              <a:spcBef>
                <a:spcPts val="12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Arial"/>
                <a:cs typeface="Arial"/>
                <a:sym typeface="Arial"/>
              </a:rPr>
              <a:t>2 mL of both precursors.</a:t>
            </a:r>
          </a:p>
          <a:p>
            <a:pPr marL="228600" indent="-228600" eaLnBrk="1" fontAlgn="auto" hangingPunct="1">
              <a:spcBef>
                <a:spcPts val="12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Arial"/>
                <a:cs typeface="Arial"/>
                <a:sym typeface="Arial"/>
              </a:rPr>
              <a:t>Quench time</a:t>
            </a:r>
          </a:p>
          <a:p>
            <a:pPr marL="228600" indent="-228600" eaLnBrk="1" fontAlgn="auto" hangingPunct="1">
              <a:spcBef>
                <a:spcPts val="12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Arial"/>
                <a:cs typeface="Arial"/>
                <a:sym typeface="Arial"/>
              </a:rPr>
              <a:t>Air (Oxidization)</a:t>
            </a:r>
          </a:p>
          <a:p>
            <a:pPr marL="685800" lvl="1" indent="-228600" eaLnBrk="1" fontAlgn="auto" hangingPunct="1">
              <a:spcBef>
                <a:spcPts val="12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Arial"/>
                <a:cs typeface="Arial"/>
                <a:sym typeface="Arial"/>
              </a:rPr>
              <a:t>Reaction exposed to air.</a:t>
            </a:r>
          </a:p>
          <a:p>
            <a:pPr marL="685800" lvl="1" indent="-228600" eaLnBrk="1" fontAlgn="auto" hangingPunct="1">
              <a:spcBef>
                <a:spcPts val="12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altLang="zh-CN" sz="2000" kern="0" dirty="0">
                <a:latin typeface="+mn-lt"/>
                <a:ea typeface="Arial"/>
                <a:cs typeface="Arial"/>
                <a:sym typeface="Arial"/>
              </a:rPr>
              <a:t>Reaction isolated from air.</a:t>
            </a:r>
            <a:endParaRPr lang="en-US" altLang="zh-CN" sz="2600" kern="0" dirty="0"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4F67C1D7-C32C-4D3A-8DAB-78EA0E9C0AC1}"/>
              </a:ext>
            </a:extLst>
          </p:cNvPr>
          <p:cNvSpPr/>
          <p:nvPr/>
        </p:nvSpPr>
        <p:spPr>
          <a:xfrm>
            <a:off x="1336493" y="19783425"/>
            <a:ext cx="8494713" cy="769937"/>
          </a:xfrm>
          <a:prstGeom prst="rect">
            <a:avLst/>
          </a:prstGeom>
        </p:spPr>
        <p:txBody>
          <a:bodyPr/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4400" b="1" kern="0" dirty="0">
                <a:latin typeface="+mn-lt"/>
                <a:ea typeface="Arial"/>
                <a:cs typeface="Arial"/>
                <a:sym typeface="Arial"/>
              </a:rPr>
              <a:t>Variables that may affect QDs size</a:t>
            </a:r>
          </a:p>
        </p:txBody>
      </p:sp>
      <p:pic>
        <p:nvPicPr>
          <p:cNvPr id="65" name="Picture 64" descr="A picture containing indoor&#10;&#10;Description automatically generated">
            <a:extLst>
              <a:ext uri="{FF2B5EF4-FFF2-40B4-BE49-F238E27FC236}">
                <a16:creationId xmlns:a16="http://schemas.microsoft.com/office/drawing/2014/main" id="{9C4B5C01-ABFF-42CF-A04C-959B4CFA9DD8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6595707" y="20513653"/>
            <a:ext cx="2883258" cy="3844344"/>
          </a:xfrm>
          <a:prstGeom prst="rect">
            <a:avLst/>
          </a:prstGeom>
        </p:spPr>
      </p:pic>
      <p:sp>
        <p:nvSpPr>
          <p:cNvPr id="66" name="Rectangle 65">
            <a:extLst>
              <a:ext uri="{FF2B5EF4-FFF2-40B4-BE49-F238E27FC236}">
                <a16:creationId xmlns:a16="http://schemas.microsoft.com/office/drawing/2014/main" id="{3D1D91F1-450B-49BA-8879-7AE637FC46BB}"/>
              </a:ext>
            </a:extLst>
          </p:cNvPr>
          <p:cNvSpPr/>
          <p:nvPr/>
        </p:nvSpPr>
        <p:spPr>
          <a:xfrm>
            <a:off x="6244873" y="24514673"/>
            <a:ext cx="3506787" cy="554038"/>
          </a:xfrm>
          <a:prstGeom prst="rect">
            <a:avLst/>
          </a:prstGeom>
        </p:spPr>
        <p:txBody>
          <a:bodyPr/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1800" kern="0" dirty="0">
                <a:latin typeface="+mn-lt"/>
                <a:ea typeface="Arial"/>
                <a:cs typeface="Arial"/>
                <a:sym typeface="Arial"/>
              </a:rPr>
              <a:t>Fig 3. </a:t>
            </a:r>
            <a:r>
              <a:rPr lang="en-US" altLang="zh-CN" sz="1800" kern="0" dirty="0">
                <a:latin typeface="+mn-lt"/>
                <a:ea typeface="Arial"/>
                <a:cs typeface="Arial"/>
                <a:sym typeface="Arial"/>
              </a:rPr>
              <a:t>QDs synthesis flask with a cork that isolate the air contact.</a:t>
            </a:r>
            <a:endParaRPr lang="en-US" sz="1800" kern="0" baseline="30000" dirty="0"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67" name="Rectangle 66">
            <a:extLst>
              <a:ext uri="{FF2B5EF4-FFF2-40B4-BE49-F238E27FC236}">
                <a16:creationId xmlns:a16="http://schemas.microsoft.com/office/drawing/2014/main" id="{0FE205C6-3E54-4FA1-89A2-97A9EE11DBD2}"/>
              </a:ext>
            </a:extLst>
          </p:cNvPr>
          <p:cNvSpPr/>
          <p:nvPr/>
        </p:nvSpPr>
        <p:spPr>
          <a:xfrm>
            <a:off x="24030978" y="7096090"/>
            <a:ext cx="10793412" cy="15576341"/>
          </a:xfrm>
          <a:prstGeom prst="rect">
            <a:avLst/>
          </a:prstGeom>
          <a:solidFill>
            <a:schemeClr val="bg1"/>
          </a:solidFill>
          <a:ln>
            <a:solidFill>
              <a:schemeClr val="tx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>
            <a:lvl1pPr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1pPr>
            <a:lvl2pPr marL="742950" indent="-28575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2pPr>
            <a:lvl3pPr marL="11430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3pPr>
            <a:lvl4pPr marL="16002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4pPr>
            <a:lvl5pPr marL="2057400" indent="-228600"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6200">
                <a:solidFill>
                  <a:srgbClr val="000000"/>
                </a:solidFill>
                <a:latin typeface="Arial" panose="020B0604020202020204" pitchFamily="34" charset="0"/>
                <a:cs typeface="Arial" panose="020B0604020202020204" pitchFamily="34" charset="0"/>
                <a:sym typeface="Arial" panose="020B0604020202020204" pitchFamily="34" charset="0"/>
              </a:defRPr>
            </a:lvl9pPr>
          </a:lstStyle>
          <a:p>
            <a:pPr algn="ctr" eaLnBrk="1" hangingPunct="1">
              <a:spcBef>
                <a:spcPts val="400"/>
              </a:spcBef>
              <a:defRPr/>
            </a:pPr>
            <a:endParaRPr lang="en-US" altLang="zh-CN" sz="4800" b="1" u="sng">
              <a:latin typeface="Calibri" panose="020F0502020204030204" pitchFamily="34" charset="0"/>
              <a:ea typeface="宋体" panose="02010600030101010101" pitchFamily="2" charset="-122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09132E5B-08B5-4EFF-8F1C-E56498E2D415}"/>
              </a:ext>
            </a:extLst>
          </p:cNvPr>
          <p:cNvSpPr txBox="1">
            <a:spLocks/>
          </p:cNvSpPr>
          <p:nvPr/>
        </p:nvSpPr>
        <p:spPr>
          <a:xfrm>
            <a:off x="24054938" y="5660181"/>
            <a:ext cx="10793412" cy="1186495"/>
          </a:xfrm>
          <a:prstGeom prst="rect">
            <a:avLst/>
          </a:prstGeom>
          <a:ln>
            <a:solidFill>
              <a:srgbClr val="AC3C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76200" tIns="91440" rIns="152400" bIns="762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4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Arial"/>
              </a:rPr>
              <a:t>Characterization</a:t>
            </a:r>
          </a:p>
        </p:txBody>
      </p:sp>
      <p:sp>
        <p:nvSpPr>
          <p:cNvPr id="69" name="Rectangle 68">
            <a:extLst>
              <a:ext uri="{FF2B5EF4-FFF2-40B4-BE49-F238E27FC236}">
                <a16:creationId xmlns:a16="http://schemas.microsoft.com/office/drawing/2014/main" id="{316EF428-2234-4A6A-A826-728A5845AAEA}"/>
              </a:ext>
            </a:extLst>
          </p:cNvPr>
          <p:cNvSpPr/>
          <p:nvPr/>
        </p:nvSpPr>
        <p:spPr>
          <a:xfrm>
            <a:off x="27900509" y="7609413"/>
            <a:ext cx="3664786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altLang="zh-CN" sz="4400" b="1" kern="0" dirty="0">
                <a:latin typeface="+mn-lt"/>
                <a:ea typeface="Arial"/>
                <a:cs typeface="Arial"/>
                <a:sym typeface="Arial"/>
              </a:rPr>
              <a:t>QDs Extraction</a:t>
            </a:r>
            <a:endParaRPr lang="en-US" sz="4400" b="1" kern="0" dirty="0">
              <a:latin typeface="+mn-lt"/>
              <a:ea typeface="Arial"/>
              <a:cs typeface="Arial"/>
              <a:sym typeface="Arial"/>
            </a:endParaRPr>
          </a:p>
        </p:txBody>
      </p:sp>
      <p:pic>
        <p:nvPicPr>
          <p:cNvPr id="80" name="Picture 79" descr="A picture containing glass, container, beverage, alcohol&#10;&#10;Description automatically generated">
            <a:extLst>
              <a:ext uri="{FF2B5EF4-FFF2-40B4-BE49-F238E27FC236}">
                <a16:creationId xmlns:a16="http://schemas.microsoft.com/office/drawing/2014/main" id="{3E36CA8E-7C38-41C7-ADF9-1BE2505B14F0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6835307" y="8751471"/>
            <a:ext cx="1089754" cy="2095682"/>
          </a:xfrm>
          <a:prstGeom prst="rect">
            <a:avLst/>
          </a:prstGeom>
        </p:spPr>
      </p:pic>
      <p:pic>
        <p:nvPicPr>
          <p:cNvPr id="81" name="Content Placeholder 27" descr="A picture containing cup, glass, beverage, container&#10;&#10;Description automatically generated">
            <a:extLst>
              <a:ext uri="{FF2B5EF4-FFF2-40B4-BE49-F238E27FC236}">
                <a16:creationId xmlns:a16="http://schemas.microsoft.com/office/drawing/2014/main" id="{B1429219-2DAE-4240-8F0E-81A899C70FB8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8844631" y="8722682"/>
            <a:ext cx="1227969" cy="2168131"/>
          </a:xfrm>
          <a:prstGeom prst="rect">
            <a:avLst/>
          </a:prstGeom>
        </p:spPr>
      </p:pic>
      <p:pic>
        <p:nvPicPr>
          <p:cNvPr id="82" name="Picture 81" descr="A picture containing glass, container&#10;&#10;Description automatically generated">
            <a:extLst>
              <a:ext uri="{FF2B5EF4-FFF2-40B4-BE49-F238E27FC236}">
                <a16:creationId xmlns:a16="http://schemas.microsoft.com/office/drawing/2014/main" id="{5D6375C4-DAFC-4E22-AEEB-C05C28BDA04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31179516" y="8763823"/>
            <a:ext cx="1089754" cy="2114310"/>
          </a:xfrm>
          <a:prstGeom prst="rect">
            <a:avLst/>
          </a:prstGeom>
        </p:spPr>
      </p:pic>
      <p:pic>
        <p:nvPicPr>
          <p:cNvPr id="83" name="Picture 82" descr="A picture containing wall, indoor, container, counter&#10;&#10;Description automatically generated">
            <a:extLst>
              <a:ext uri="{FF2B5EF4-FFF2-40B4-BE49-F238E27FC236}">
                <a16:creationId xmlns:a16="http://schemas.microsoft.com/office/drawing/2014/main" id="{B14EB84A-4654-4B49-A2B8-CE25B654D665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33297078" y="8751471"/>
            <a:ext cx="1089754" cy="2191751"/>
          </a:xfrm>
          <a:prstGeom prst="rect">
            <a:avLst/>
          </a:prstGeom>
        </p:spPr>
      </p:pic>
      <p:pic>
        <p:nvPicPr>
          <p:cNvPr id="84" name="Picture 83" descr="A picture containing text&#10;&#10;Description automatically generated">
            <a:extLst>
              <a:ext uri="{FF2B5EF4-FFF2-40B4-BE49-F238E27FC236}">
                <a16:creationId xmlns:a16="http://schemas.microsoft.com/office/drawing/2014/main" id="{520962F2-EE0A-47E6-B458-C742E29CE9D3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4468574" y="8766343"/>
            <a:ext cx="1338704" cy="2080810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BDF03C24-5552-4277-BF91-0ECDA58B99D9}"/>
              </a:ext>
            </a:extLst>
          </p:cNvPr>
          <p:cNvSpPr txBox="1"/>
          <p:nvPr/>
        </p:nvSpPr>
        <p:spPr>
          <a:xfrm>
            <a:off x="24444614" y="11232122"/>
            <a:ext cx="190804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+mn-lt"/>
              </a:rPr>
              <a:t>QDs in octadecene</a:t>
            </a:r>
            <a:endParaRPr lang="zh-CN" altLang="en-US" sz="2600" dirty="0">
              <a:latin typeface="+mn-lt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181F9B87-DDCD-4358-9935-C7393EDBC49A}"/>
              </a:ext>
            </a:extLst>
          </p:cNvPr>
          <p:cNvSpPr txBox="1"/>
          <p:nvPr/>
        </p:nvSpPr>
        <p:spPr>
          <a:xfrm>
            <a:off x="26643990" y="11256303"/>
            <a:ext cx="190804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+mn-lt"/>
              </a:rPr>
              <a:t>Centrifuged in methanol and butanol 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36909C00-E067-4A5D-9D97-7498060EA37C}"/>
              </a:ext>
            </a:extLst>
          </p:cNvPr>
          <p:cNvSpPr txBox="1"/>
          <p:nvPr/>
        </p:nvSpPr>
        <p:spPr>
          <a:xfrm>
            <a:off x="28749544" y="11250477"/>
            <a:ext cx="190804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+mn-lt"/>
              </a:rPr>
              <a:t>Centrifuged in acetone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C7225C3C-B5AD-4763-9B45-5BF4DFEAF76B}"/>
              </a:ext>
            </a:extLst>
          </p:cNvPr>
          <p:cNvSpPr txBox="1"/>
          <p:nvPr/>
        </p:nvSpPr>
        <p:spPr>
          <a:xfrm>
            <a:off x="31018143" y="11259302"/>
            <a:ext cx="1908048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+mn-lt"/>
              </a:rPr>
              <a:t>QDs precipitated </a:t>
            </a:r>
          </a:p>
        </p:txBody>
      </p:sp>
      <p:sp>
        <p:nvSpPr>
          <p:cNvPr id="90" name="TextBox 89">
            <a:extLst>
              <a:ext uri="{FF2B5EF4-FFF2-40B4-BE49-F238E27FC236}">
                <a16:creationId xmlns:a16="http://schemas.microsoft.com/office/drawing/2014/main" id="{F2340C8E-630F-4F83-9D41-15A9C478D201}"/>
              </a:ext>
            </a:extLst>
          </p:cNvPr>
          <p:cNvSpPr txBox="1"/>
          <p:nvPr/>
        </p:nvSpPr>
        <p:spPr>
          <a:xfrm>
            <a:off x="32994826" y="11293481"/>
            <a:ext cx="1908048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>
                <a:latin typeface="+mn-lt"/>
              </a:rPr>
              <a:t>QDs dissolved in hexane</a:t>
            </a:r>
          </a:p>
        </p:txBody>
      </p:sp>
      <p:pic>
        <p:nvPicPr>
          <p:cNvPr id="91" name="Content Placeholder 6" descr="A picture containing text&#10;&#10;Description automatically generated">
            <a:extLst>
              <a:ext uri="{FF2B5EF4-FFF2-40B4-BE49-F238E27FC236}">
                <a16:creationId xmlns:a16="http://schemas.microsoft.com/office/drawing/2014/main" id="{77B88940-8226-491C-BE80-A30559AEC0D2}"/>
              </a:ext>
            </a:extLst>
          </p:cNvPr>
          <p:cNvPicPr>
            <a:picLocks noChangeAspect="1"/>
          </p:cNvPicPr>
          <p:nvPr/>
        </p:nvPicPr>
        <p:blipFill>
          <a:blip r:embed="rId20"/>
          <a:stretch>
            <a:fillRect/>
          </a:stretch>
        </p:blipFill>
        <p:spPr>
          <a:xfrm>
            <a:off x="24708054" y="14825991"/>
            <a:ext cx="4631232" cy="3704986"/>
          </a:xfrm>
          <a:prstGeom prst="rect">
            <a:avLst/>
          </a:prstGeom>
        </p:spPr>
      </p:pic>
      <p:sp>
        <p:nvSpPr>
          <p:cNvPr id="70" name="Rectangle 69">
            <a:extLst>
              <a:ext uri="{FF2B5EF4-FFF2-40B4-BE49-F238E27FC236}">
                <a16:creationId xmlns:a16="http://schemas.microsoft.com/office/drawing/2014/main" id="{F8F68113-45ED-49FC-AA2A-7E41150C3F54}"/>
              </a:ext>
            </a:extLst>
          </p:cNvPr>
          <p:cNvSpPr/>
          <p:nvPr/>
        </p:nvSpPr>
        <p:spPr>
          <a:xfrm>
            <a:off x="24444614" y="13045768"/>
            <a:ext cx="10379776" cy="13952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latin typeface="+mn-lt"/>
              </a:rPr>
              <a:t>To obtain a microscopic image of QDs, an extraction process is needed.</a:t>
            </a:r>
          </a:p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latin typeface="+mn-lt"/>
              </a:rPr>
              <a:t>After the extraction, QDs are dissolved in hexane solution for TEM imaging. </a:t>
            </a:r>
            <a:endParaRPr lang="en-US" sz="2600" kern="0" dirty="0"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2CF4054E-1FFF-4FB1-880E-93576C83DCC4}"/>
              </a:ext>
            </a:extLst>
          </p:cNvPr>
          <p:cNvSpPr/>
          <p:nvPr/>
        </p:nvSpPr>
        <p:spPr>
          <a:xfrm>
            <a:off x="24618975" y="18910788"/>
            <a:ext cx="3929132" cy="554038"/>
          </a:xfrm>
          <a:prstGeom prst="rect">
            <a:avLst/>
          </a:prstGeom>
        </p:spPr>
        <p:txBody>
          <a:bodyPr/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1800" kern="0" dirty="0">
                <a:latin typeface="+mn-lt"/>
                <a:ea typeface="Arial"/>
                <a:cs typeface="Arial"/>
                <a:sym typeface="Arial"/>
              </a:rPr>
              <a:t>Fig 4. </a:t>
            </a:r>
            <a:r>
              <a:rPr lang="en-US" sz="1800" dirty="0">
                <a:latin typeface="+mn-lt"/>
              </a:rPr>
              <a:t>TEM</a:t>
            </a:r>
            <a:r>
              <a:rPr lang="en-US" altLang="zh-CN" sz="1800" kern="0" dirty="0">
                <a:latin typeface="+mn-lt"/>
                <a:ea typeface="Arial"/>
                <a:cs typeface="Arial"/>
                <a:sym typeface="Arial"/>
              </a:rPr>
              <a:t> image of QDs in hexane, taken by using JEOL 7500F TEM mode</a:t>
            </a:r>
            <a:endParaRPr lang="en-US" sz="1800" kern="0" baseline="30000" dirty="0">
              <a:latin typeface="+mn-lt"/>
              <a:ea typeface="Arial"/>
              <a:cs typeface="Arial"/>
              <a:sym typeface="Arial"/>
            </a:endParaRP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843D584D-84E8-4503-8E25-16BA80A00AC2}"/>
              </a:ext>
            </a:extLst>
          </p:cNvPr>
          <p:cNvSpPr/>
          <p:nvPr/>
        </p:nvSpPr>
        <p:spPr>
          <a:xfrm>
            <a:off x="24419568" y="20923573"/>
            <a:ext cx="10379776" cy="1497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latin typeface="+mn-lt"/>
              </a:rPr>
              <a:t>Obtain TEM images of QDs with higher quality and resolution.</a:t>
            </a:r>
          </a:p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dirty="0">
                <a:latin typeface="+mn-lt"/>
              </a:rPr>
              <a:t>Deposit QDs on Si substrate and make a two-terminal device.</a:t>
            </a:r>
          </a:p>
          <a:p>
            <a:pPr marL="228600" indent="-228600" eaLnBrk="1" fontAlgn="auto" hangingPunct="1">
              <a:spcBef>
                <a:spcPts val="800"/>
              </a:spcBef>
              <a:spcAft>
                <a:spcPts val="0"/>
              </a:spcAft>
              <a:buSzPct val="110000"/>
              <a:buFont typeface="Arial" panose="020B0604020202020204" pitchFamily="34" charset="0"/>
              <a:buChar char="•"/>
              <a:defRPr/>
            </a:pPr>
            <a:r>
              <a:rPr lang="en-US" sz="2600" kern="0" dirty="0">
                <a:latin typeface="+mn-lt"/>
                <a:ea typeface="Arial"/>
                <a:cs typeface="Arial"/>
                <a:sym typeface="Arial"/>
              </a:rPr>
              <a:t>Make three-terminal device and circuit applications.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5EE5B095-2E3F-4CE7-A58E-45FA2AF9D10F}"/>
              </a:ext>
            </a:extLst>
          </p:cNvPr>
          <p:cNvSpPr/>
          <p:nvPr/>
        </p:nvSpPr>
        <p:spPr>
          <a:xfrm>
            <a:off x="28206682" y="19769163"/>
            <a:ext cx="3052439" cy="76944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4400" b="1" kern="0" dirty="0">
                <a:latin typeface="+mn-lt"/>
                <a:ea typeface="Arial"/>
                <a:cs typeface="Arial"/>
                <a:sym typeface="Arial"/>
              </a:rPr>
              <a:t>Future work</a:t>
            </a:r>
          </a:p>
        </p:txBody>
      </p:sp>
      <p:sp>
        <p:nvSpPr>
          <p:cNvPr id="92" name="TextBox 91">
            <a:extLst>
              <a:ext uri="{FF2B5EF4-FFF2-40B4-BE49-F238E27FC236}">
                <a16:creationId xmlns:a16="http://schemas.microsoft.com/office/drawing/2014/main" id="{77CDD3A4-10AE-44FF-ABF0-9C4EDA349F0F}"/>
              </a:ext>
            </a:extLst>
          </p:cNvPr>
          <p:cNvSpPr txBox="1"/>
          <p:nvPr/>
        </p:nvSpPr>
        <p:spPr bwMode="auto">
          <a:xfrm>
            <a:off x="24034760" y="23547516"/>
            <a:ext cx="10868114" cy="1751013"/>
          </a:xfrm>
          <a:prstGeom prst="rect">
            <a:avLst/>
          </a:prstGeom>
          <a:ln>
            <a:solidFill>
              <a:schemeClr val="tx1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lIns="182880" tIns="182880" rIns="182880" bIns="182880"/>
          <a:lstStyle/>
          <a:p>
            <a:pPr eaLnBrk="1" fontAlgn="auto" hangingPunct="1">
              <a:spcBef>
                <a:spcPts val="200"/>
              </a:spcBef>
              <a:spcAft>
                <a:spcPts val="0"/>
              </a:spcAft>
              <a:defRPr/>
            </a:pPr>
            <a:r>
              <a:rPr lang="en-US" sz="1500" kern="0" dirty="0">
                <a:sym typeface="Arial"/>
              </a:rPr>
              <a:t>[1] Matthew L. Landry et al. Simple Syntheses of CdSe Quantum Dots. J. Chem. Educ. 2014, 91, 274−279</a:t>
            </a:r>
          </a:p>
          <a:p>
            <a:pPr eaLnBrk="1" fontAlgn="auto" hangingPunct="1">
              <a:spcBef>
                <a:spcPts val="200"/>
              </a:spcBef>
              <a:spcAft>
                <a:spcPts val="0"/>
              </a:spcAft>
              <a:defRPr/>
            </a:pPr>
            <a:r>
              <a:rPr lang="en-US" sz="1500" kern="0" dirty="0">
                <a:sym typeface="Arial"/>
              </a:rPr>
              <a:t>[2] Elizabeth M. Boatman et al. A Safer, Easier, Faster Synthesis</a:t>
            </a:r>
            <a:r>
              <a:rPr lang="en-US" sz="1500" dirty="0"/>
              <a:t> </a:t>
            </a:r>
            <a:r>
              <a:rPr lang="en-US" sz="1500" kern="0" dirty="0">
                <a:sym typeface="Arial"/>
              </a:rPr>
              <a:t>for CdSe Quantum Dot Nanocrystals. </a:t>
            </a:r>
            <a:r>
              <a:rPr lang="en-US" altLang="zh-CN" sz="1500" kern="0" dirty="0">
                <a:sym typeface="Arial"/>
              </a:rPr>
              <a:t>J. Chem. Educ. 2005, Vol 82, No.11</a:t>
            </a:r>
            <a:endParaRPr lang="en-US" sz="1500" kern="0" dirty="0">
              <a:sym typeface="Arial"/>
            </a:endParaRPr>
          </a:p>
          <a:p>
            <a:pPr eaLnBrk="1" fontAlgn="auto" hangingPunct="1">
              <a:spcBef>
                <a:spcPts val="200"/>
              </a:spcBef>
              <a:spcAft>
                <a:spcPts val="0"/>
              </a:spcAft>
              <a:defRPr/>
            </a:pPr>
            <a:r>
              <a:rPr lang="en-US" sz="1500" kern="0" dirty="0">
                <a:sym typeface="Arial"/>
              </a:rPr>
              <a:t>[3] C. B. Murray et al. Synthesis and characterization of nearly monodisperse </a:t>
            </a:r>
            <a:r>
              <a:rPr lang="en-US" sz="1500" kern="0" dirty="0" err="1">
                <a:sym typeface="Arial"/>
              </a:rPr>
              <a:t>CdE</a:t>
            </a:r>
            <a:r>
              <a:rPr lang="en-US" sz="1500" kern="0" dirty="0">
                <a:sym typeface="Arial"/>
              </a:rPr>
              <a:t> (E = sulfur, selenium, tellurium) semiconductor </a:t>
            </a:r>
            <a:r>
              <a:rPr lang="en-US" sz="1500" kern="0" dirty="0" err="1">
                <a:sym typeface="Arial"/>
              </a:rPr>
              <a:t>nanocrystallites</a:t>
            </a:r>
            <a:r>
              <a:rPr lang="en-US" sz="1500" kern="0" dirty="0">
                <a:sym typeface="Arial"/>
              </a:rPr>
              <a:t>. Journal of the American Chemical Society 1993 115 (19), 8706-8715</a:t>
            </a:r>
          </a:p>
          <a:p>
            <a:pPr eaLnBrk="1" fontAlgn="auto" hangingPunct="1">
              <a:spcBef>
                <a:spcPts val="200"/>
              </a:spcBef>
              <a:spcAft>
                <a:spcPts val="0"/>
              </a:spcAft>
              <a:defRPr/>
            </a:pPr>
            <a:r>
              <a:rPr lang="en-US" sz="1500" kern="0" dirty="0">
                <a:sym typeface="Arial"/>
              </a:rPr>
              <a:t>[4] Z. Adam Peng et al. Formation of High-Quality </a:t>
            </a:r>
            <a:r>
              <a:rPr lang="en-US" sz="1500" kern="0" dirty="0" err="1">
                <a:sym typeface="Arial"/>
              </a:rPr>
              <a:t>CdTe</a:t>
            </a:r>
            <a:r>
              <a:rPr lang="en-US" sz="1500" kern="0" dirty="0">
                <a:sym typeface="Arial"/>
              </a:rPr>
              <a:t>, CdSe, and </a:t>
            </a:r>
            <a:r>
              <a:rPr lang="en-US" sz="1500" kern="0" dirty="0" err="1">
                <a:sym typeface="Arial"/>
              </a:rPr>
              <a:t>CdS</a:t>
            </a:r>
            <a:r>
              <a:rPr lang="en-US" sz="1500" dirty="0"/>
              <a:t> </a:t>
            </a:r>
            <a:r>
              <a:rPr lang="en-US" sz="1500" kern="0" dirty="0">
                <a:sym typeface="Arial"/>
              </a:rPr>
              <a:t>Nanocrystals Using </a:t>
            </a:r>
            <a:r>
              <a:rPr lang="en-US" sz="1500" kern="0" dirty="0" err="1">
                <a:sym typeface="Arial"/>
              </a:rPr>
              <a:t>CdO</a:t>
            </a:r>
            <a:r>
              <a:rPr lang="en-US" sz="1500" kern="0" dirty="0">
                <a:sym typeface="Arial"/>
              </a:rPr>
              <a:t> as Precursor. </a:t>
            </a:r>
            <a:r>
              <a:rPr lang="de-DE" sz="1500" kern="0" dirty="0">
                <a:sym typeface="Arial"/>
              </a:rPr>
              <a:t>J. Am. Chem. Soc. 2001, 123, 183-184</a:t>
            </a:r>
            <a:endParaRPr lang="en-US" sz="1500" kern="0" dirty="0">
              <a:sym typeface="Arial"/>
            </a:endParaRPr>
          </a:p>
        </p:txBody>
      </p:sp>
      <p:sp>
        <p:nvSpPr>
          <p:cNvPr id="94" name="TextBox 93">
            <a:extLst>
              <a:ext uri="{FF2B5EF4-FFF2-40B4-BE49-F238E27FC236}">
                <a16:creationId xmlns:a16="http://schemas.microsoft.com/office/drawing/2014/main" id="{77DD7CE7-E460-447B-9012-0A7F9C72C0CB}"/>
              </a:ext>
            </a:extLst>
          </p:cNvPr>
          <p:cNvSpPr txBox="1">
            <a:spLocks/>
          </p:cNvSpPr>
          <p:nvPr/>
        </p:nvSpPr>
        <p:spPr>
          <a:xfrm>
            <a:off x="24030978" y="22808751"/>
            <a:ext cx="10868114" cy="698060"/>
          </a:xfrm>
          <a:prstGeom prst="rect">
            <a:avLst/>
          </a:prstGeom>
          <a:ln>
            <a:solidFill>
              <a:srgbClr val="AC3C00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lIns="76200" tIns="91440" rIns="152400" bIns="76200"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5400" b="1" kern="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Arial"/>
              </a:rPr>
              <a:t>References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21224519-C9DB-4A5E-8250-CD8D06D412D0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30295519" y="14046267"/>
            <a:ext cx="3947502" cy="4816257"/>
          </a:xfrm>
          <a:prstGeom prst="rect">
            <a:avLst/>
          </a:prstGeom>
        </p:spPr>
      </p:pic>
      <p:sp>
        <p:nvSpPr>
          <p:cNvPr id="95" name="Rectangle 94">
            <a:extLst>
              <a:ext uri="{FF2B5EF4-FFF2-40B4-BE49-F238E27FC236}">
                <a16:creationId xmlns:a16="http://schemas.microsoft.com/office/drawing/2014/main" id="{FDC32665-3058-4B00-B062-F3868276BC1F}"/>
              </a:ext>
            </a:extLst>
          </p:cNvPr>
          <p:cNvSpPr/>
          <p:nvPr/>
        </p:nvSpPr>
        <p:spPr>
          <a:xfrm>
            <a:off x="30295519" y="18968843"/>
            <a:ext cx="3929132" cy="554038"/>
          </a:xfrm>
          <a:prstGeom prst="rect">
            <a:avLst/>
          </a:prstGeom>
        </p:spPr>
        <p:txBody>
          <a:bodyPr/>
          <a:lstStyle/>
          <a:p>
            <a:pPr algn="ctr" eaLnBrk="1" fontAlgn="auto" hangingPunct="1">
              <a:spcBef>
                <a:spcPts val="400"/>
              </a:spcBef>
              <a:spcAft>
                <a:spcPts val="0"/>
              </a:spcAft>
              <a:defRPr/>
            </a:pPr>
            <a:r>
              <a:rPr lang="en-US" sz="1800" kern="0" dirty="0">
                <a:latin typeface="+mn-lt"/>
                <a:ea typeface="Arial"/>
                <a:cs typeface="Arial"/>
                <a:sym typeface="Arial"/>
              </a:rPr>
              <a:t>Fig </a:t>
            </a:r>
            <a:r>
              <a:rPr lang="en-US" sz="1800" dirty="0">
                <a:latin typeface="+mn-lt"/>
              </a:rPr>
              <a:t>5</a:t>
            </a:r>
            <a:r>
              <a:rPr lang="en-US" sz="1800" kern="0" dirty="0">
                <a:latin typeface="+mn-lt"/>
                <a:ea typeface="Arial"/>
                <a:cs typeface="Arial"/>
                <a:sym typeface="Arial"/>
              </a:rPr>
              <a:t>. </a:t>
            </a:r>
            <a:r>
              <a:rPr lang="en-US" sz="1800" dirty="0">
                <a:latin typeface="+mn-lt"/>
              </a:rPr>
              <a:t>TEM</a:t>
            </a:r>
            <a:r>
              <a:rPr lang="en-US" altLang="zh-CN" sz="1800" kern="0" dirty="0">
                <a:latin typeface="+mn-lt"/>
                <a:ea typeface="Arial"/>
                <a:cs typeface="Arial"/>
                <a:sym typeface="Arial"/>
              </a:rPr>
              <a:t> image of QDs in literature</a:t>
            </a:r>
            <a:r>
              <a:rPr lang="en-US" altLang="zh-CN" sz="1800" kern="0" baseline="30000" dirty="0">
                <a:latin typeface="+mn-lt"/>
                <a:ea typeface="Arial"/>
                <a:cs typeface="Arial"/>
                <a:sym typeface="Arial"/>
              </a:rPr>
              <a:t>[3]</a:t>
            </a:r>
            <a:endParaRPr lang="en-US" sz="1800" kern="0" baseline="30000" dirty="0">
              <a:latin typeface="+mn-lt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QNF">
  <a:themeElements>
    <a:clrScheme name="Custom 1">
      <a:dk1>
        <a:srgbClr val="44464B"/>
      </a:dk1>
      <a:lt1>
        <a:srgbClr val="FFFFFF"/>
      </a:lt1>
      <a:dk2>
        <a:srgbClr val="6C6F76"/>
      </a:dk2>
      <a:lt2>
        <a:srgbClr val="CFD0D2"/>
      </a:lt2>
      <a:accent1>
        <a:srgbClr val="F2C100"/>
      </a:accent1>
      <a:accent2>
        <a:srgbClr val="82AFD3"/>
      </a:accent2>
      <a:accent3>
        <a:srgbClr val="AC3C00"/>
      </a:accent3>
      <a:accent4>
        <a:srgbClr val="FF9800"/>
      </a:accent4>
      <a:accent5>
        <a:srgbClr val="011F5B"/>
      </a:accent5>
      <a:accent6>
        <a:srgbClr val="990000"/>
      </a:accent6>
      <a:hlink>
        <a:srgbClr val="011F5B"/>
      </a:hlink>
      <a:folHlink>
        <a:srgbClr val="011F5B"/>
      </a:folHlink>
    </a:clrScheme>
    <a:fontScheme name="Custom 5">
      <a:majorFont>
        <a:latin typeface="Source Sans Pro"/>
        <a:ea typeface=""/>
        <a:cs typeface=""/>
      </a:majorFont>
      <a:minorFont>
        <a:latin typeface="Calibri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NF" id="{75CC0CB2-49FA-42B4-B236-26FFCCBBAB0B}" vid="{7E3B4389-D977-4B95-B18B-C82C911C6E09}"/>
    </a:ext>
  </a:extLst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2048</TotalTime>
  <Words>497</Words>
  <Application>Microsoft Office PowerPoint</Application>
  <PresentationFormat>Custom</PresentationFormat>
  <Paragraphs>53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Source Sans Pro</vt:lpstr>
      <vt:lpstr>Arial</vt:lpstr>
      <vt:lpstr>QNF</vt:lpstr>
      <vt:lpstr>CdSe Quantum Dots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Writing Order Optimization in BEAMER v5.2</dc:title>
  <dc:creator>Steven Wood</dc:creator>
  <cp:lastModifiedBy>Liang Li</cp:lastModifiedBy>
  <cp:revision>134</cp:revision>
  <dcterms:modified xsi:type="dcterms:W3CDTF">2025-03-07T20:24:33Z</dcterms:modified>
</cp:coreProperties>
</file>